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1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90626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2920" y="5081760"/>
            <a:ext cx="90626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4656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2920" y="50817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46560" y="50817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66880" y="31683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1200" y="31683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2920" y="50817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66880" y="50817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1200" y="50817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2920" y="3168360"/>
            <a:ext cx="9062640" cy="366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9062640" cy="3663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4422240" cy="3663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46560" y="3168360"/>
            <a:ext cx="4422240" cy="3663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2920" y="1079640"/>
            <a:ext cx="9062640" cy="7976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46560" y="3168360"/>
            <a:ext cx="4422240" cy="3663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2920" y="50817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2920" y="3168360"/>
            <a:ext cx="9062640" cy="366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4422240" cy="3663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4656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46560" y="50817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4656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2920" y="5081760"/>
            <a:ext cx="90626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90626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2920" y="5081760"/>
            <a:ext cx="90626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4656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2920" y="50817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46560" y="50817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66880" y="31683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1200" y="31683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2920" y="50817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66880" y="50817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1200" y="50817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2920" y="3168360"/>
            <a:ext cx="9062640" cy="366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9062640" cy="3663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4422240" cy="3663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46560" y="3168360"/>
            <a:ext cx="4422240" cy="3663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9062640" cy="3663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2920" y="1079640"/>
            <a:ext cx="9062640" cy="7976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46560" y="3168360"/>
            <a:ext cx="4422240" cy="3663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2920" y="50817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4422240" cy="3663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4656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46560" y="50817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4656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2920" y="5081760"/>
            <a:ext cx="90626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90626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2920" y="5081760"/>
            <a:ext cx="90626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4656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2920" y="50817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46560" y="50817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66880" y="31683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1200" y="31683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2920" y="50817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66880" y="50817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1200" y="50817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2920" y="3168360"/>
            <a:ext cx="9062640" cy="366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9062640" cy="3663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4422240" cy="3663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46560" y="3168360"/>
            <a:ext cx="4422240" cy="3663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4422240" cy="3663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46560" y="3168360"/>
            <a:ext cx="4422240" cy="3663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2920" y="1079640"/>
            <a:ext cx="9062640" cy="7976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46560" y="3168360"/>
            <a:ext cx="4422240" cy="3663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2920" y="50817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4422240" cy="3663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4656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46560" y="50817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4656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2920" y="5081760"/>
            <a:ext cx="90626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90626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2920" y="5081760"/>
            <a:ext cx="90626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4656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2920" y="50817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46560" y="50817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66880" y="31683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1200" y="31683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2920" y="50817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66880" y="50817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1200" y="5081760"/>
            <a:ext cx="291780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2920" y="1079640"/>
            <a:ext cx="9062640" cy="7976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46560" y="3168360"/>
            <a:ext cx="4422240" cy="3663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2920" y="50817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4422240" cy="3663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4656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46560" y="50817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46560" y="3168360"/>
            <a:ext cx="44222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2920" y="5081760"/>
            <a:ext cx="9062640" cy="1747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9062640" cy="3663360"/>
          </a:xfrm>
          <a:prstGeom prst="rect">
            <a:avLst/>
          </a:prstGeom>
        </p:spPr>
        <p:txBody>
          <a:bodyPr lIns="0" tIns="3816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2920" y="3168360"/>
            <a:ext cx="9062640" cy="3663360"/>
          </a:xfrm>
          <a:prstGeom prst="rect">
            <a:avLst/>
          </a:prstGeom>
        </p:spPr>
        <p:txBody>
          <a:bodyPr lIns="0" tIns="3816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2920" y="1079640"/>
            <a:ext cx="9062640" cy="1720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cs.uci.edu/ml/datasets/UbiqLog+(smartphone+lifeloggi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cs.uci.edu/ml/datasets/UbiqLog+(smartphone+lifelogging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medium.com/mainflux-iot-platform/how-to-connect-raspberry-pi-to-mainflux-fbef303e480c" TargetMode="External"/><Relationship Id="rId4" Type="http://schemas.openxmlformats.org/officeDocument/2006/relationships/hyperlink" Target="https://mainflux.readthedocs.io/en/lates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influx/mainflux/tree/master/coap" TargetMode="External"/><Relationship Id="rId3" Type="http://schemas.openxmlformats.org/officeDocument/2006/relationships/hyperlink" Target="https://github.com/mainflux/mainflux/tree/master/users" TargetMode="External"/><Relationship Id="rId7" Type="http://schemas.openxmlformats.org/officeDocument/2006/relationships/hyperlink" Target="https://github.com/mainflux/mainflux/tree/master/mqt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github.com/mainflux/mainflux/tree/master/ws" TargetMode="External"/><Relationship Id="rId5" Type="http://schemas.openxmlformats.org/officeDocument/2006/relationships/hyperlink" Target="https://github.com/mainflux/mainflux/tree/master/http" TargetMode="External"/><Relationship Id="rId10" Type="http://schemas.openxmlformats.org/officeDocument/2006/relationships/hyperlink" Target="https://github.com/mainflux/mainflux/tree/master/cli" TargetMode="External"/><Relationship Id="rId4" Type="http://schemas.openxmlformats.org/officeDocument/2006/relationships/hyperlink" Target="https://github.com/mainflux/mainflux/tree/master/things" TargetMode="External"/><Relationship Id="rId9" Type="http://schemas.openxmlformats.org/officeDocument/2006/relationships/hyperlink" Target="https://github.com/mainflux/mainflux/tree/master/lor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50360" y="2070360"/>
            <a:ext cx="9070560" cy="172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2560" rIns="0" bIns="0" anchor="ctr"/>
          <a:lstStyle/>
          <a:p>
            <a:pPr algn="ctr">
              <a:lnSpc>
                <a:spcPct val="93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Mainflux</a:t>
            </a:r>
            <a:endParaRPr lang="en-US" sz="5900" b="0" strike="noStrike" spc="-1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450360" y="3113280"/>
            <a:ext cx="9070560" cy="13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 anchor="ctr"/>
          <a:lstStyle/>
          <a:p>
            <a:pPr algn="ctr">
              <a:lnSpc>
                <a:spcPct val="93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DejaVu Sans"/>
              </a:rPr>
              <a:t>Seminarski rad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1114200" y="451800"/>
            <a:ext cx="7945560" cy="162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DejaVu Sans"/>
              </a:rPr>
              <a:t>Elektronski fakultet Niš</a:t>
            </a:r>
            <a:endParaRPr lang="en-US" sz="4400" b="0" strike="noStrike" spc="-1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Arial"/>
                <a:ea typeface="DejaVu Sans"/>
              </a:rPr>
              <a:t>Katedra za računarstvo i informatiku</a:t>
            </a:r>
            <a:endParaRPr lang="en-US" sz="3600" b="0" strike="noStrike" spc="-1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  <a:ea typeface="DejaVu Sans"/>
              </a:rPr>
              <a:t>Sveprisutno računarstvo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367920" y="5417280"/>
            <a:ext cx="9153000" cy="65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      Profesor:					    Student: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Dr Dragan Stojanović				Dejan Sinđelić,873/18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376360" y="3168720"/>
            <a:ext cx="7198920" cy="1261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2"/>
          <p:cNvSpPr/>
          <p:nvPr/>
        </p:nvSpPr>
        <p:spPr>
          <a:xfrm>
            <a:off x="502920" y="3168360"/>
            <a:ext cx="9069120" cy="366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1736640" y="3168720"/>
            <a:ext cx="6190920" cy="1874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EEEEEE"/>
                </a:solidFill>
                <a:latin typeface="Arial"/>
                <a:ea typeface="DejaVu Sans"/>
              </a:rPr>
              <a:t>Mainflux -Ubuntu 18.04, instalirani doker i docker  compose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EEEEEE"/>
                </a:solidFill>
                <a:latin typeface="Arial"/>
                <a:ea typeface="DejaVu Sans"/>
              </a:rPr>
              <a:t>instaliranje: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EEEEEE"/>
                </a:solidFill>
                <a:latin typeface="Arial"/>
                <a:ea typeface="DejaVu Sans"/>
              </a:rPr>
              <a:t>    • kloniramo Mainflux repo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EEEEEE"/>
                </a:solidFill>
                <a:latin typeface="Arial"/>
                <a:ea typeface="DejaVu Sans"/>
              </a:rPr>
              <a:t>    • cd mainflux/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EEEEEE"/>
                </a:solidFill>
                <a:latin typeface="Arial"/>
                <a:ea typeface="DejaVu Sans"/>
              </a:rPr>
              <a:t>    • make run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1736640" y="1828800"/>
            <a:ext cx="6949800" cy="45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Arial"/>
                <a:ea typeface="DejaVu Sans"/>
              </a:rPr>
              <a:t>Platforma za instaliranje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371600" y="833400"/>
            <a:ext cx="8321400" cy="72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Arial"/>
                <a:ea typeface="DejaVu Sans"/>
              </a:rPr>
              <a:t>Mainflux-logovi po instalaciji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179" name="Picture 106"/>
          <p:cNvPicPr/>
          <p:nvPr/>
        </p:nvPicPr>
        <p:blipFill>
          <a:blip r:embed="rId3"/>
          <a:stretch/>
        </p:blipFill>
        <p:spPr>
          <a:xfrm>
            <a:off x="1096920" y="1554120"/>
            <a:ext cx="7684920" cy="462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531360" y="457200"/>
            <a:ext cx="9069120" cy="17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Instaliranje CLI</a:t>
            </a:r>
            <a:endParaRPr lang="en-US" sz="5900" b="0" strike="noStrike" spc="-1">
              <a:latin typeface="Arial"/>
            </a:endParaRPr>
          </a:p>
        </p:txBody>
      </p:sp>
      <p:pic>
        <p:nvPicPr>
          <p:cNvPr id="181" name="Picture 108"/>
          <p:cNvPicPr/>
          <p:nvPr/>
        </p:nvPicPr>
        <p:blipFill>
          <a:blip r:embed="rId3"/>
          <a:stretch/>
        </p:blipFill>
        <p:spPr>
          <a:xfrm>
            <a:off x="182520" y="1747800"/>
            <a:ext cx="9188280" cy="392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806040" y="376200"/>
            <a:ext cx="9069120" cy="17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mainflux-cli</a:t>
            </a:r>
            <a:endParaRPr lang="en-US" sz="5900" b="0" strike="noStrike" spc="-1">
              <a:latin typeface="Arial"/>
            </a:endParaRPr>
          </a:p>
        </p:txBody>
      </p:sp>
      <p:pic>
        <p:nvPicPr>
          <p:cNvPr id="183" name="Picture 110"/>
          <p:cNvPicPr/>
          <p:nvPr/>
        </p:nvPicPr>
        <p:blipFill>
          <a:blip r:embed="rId3"/>
          <a:stretch/>
        </p:blipFill>
        <p:spPr>
          <a:xfrm>
            <a:off x="1736640" y="2160720"/>
            <a:ext cx="6148080" cy="451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502920" y="639360"/>
            <a:ext cx="9069120" cy="216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Kreiranje usera</a:t>
            </a:r>
            <a:endParaRPr lang="en-US" sz="5900" b="0" strike="noStrike" spc="-1">
              <a:latin typeface="Arial"/>
            </a:endParaRPr>
          </a:p>
        </p:txBody>
      </p:sp>
      <p:pic>
        <p:nvPicPr>
          <p:cNvPr id="185" name="Picture 112"/>
          <p:cNvPicPr/>
          <p:nvPr/>
        </p:nvPicPr>
        <p:blipFill>
          <a:blip r:embed="rId3"/>
          <a:stretch/>
        </p:blipFill>
        <p:spPr>
          <a:xfrm>
            <a:off x="549360" y="2835360"/>
            <a:ext cx="9069120" cy="240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502920" y="558720"/>
            <a:ext cx="9069120" cy="17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User token</a:t>
            </a:r>
            <a:endParaRPr lang="en-US" sz="5900" b="0" strike="noStrike" spc="-1">
              <a:latin typeface="Arial"/>
            </a:endParaRPr>
          </a:p>
        </p:txBody>
      </p:sp>
      <p:pic>
        <p:nvPicPr>
          <p:cNvPr id="187" name="Picture 114"/>
          <p:cNvPicPr/>
          <p:nvPr/>
        </p:nvPicPr>
        <p:blipFill>
          <a:blip r:embed="rId3"/>
          <a:stretch/>
        </p:blipFill>
        <p:spPr>
          <a:xfrm>
            <a:off x="547560" y="2944800"/>
            <a:ext cx="9069120" cy="308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502920" y="1079280"/>
            <a:ext cx="9069120" cy="172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Kreiranje things-a</a:t>
            </a:r>
            <a:endParaRPr lang="en-US" sz="5900" b="0" strike="noStrike" spc="-1">
              <a:latin typeface="Arial"/>
            </a:endParaRPr>
          </a:p>
        </p:txBody>
      </p:sp>
      <p:pic>
        <p:nvPicPr>
          <p:cNvPr id="189" name="Picture 116"/>
          <p:cNvPicPr/>
          <p:nvPr/>
        </p:nvPicPr>
        <p:blipFill>
          <a:blip r:embed="rId3"/>
          <a:stretch/>
        </p:blipFill>
        <p:spPr>
          <a:xfrm>
            <a:off x="1065240" y="2286000"/>
            <a:ext cx="7895880" cy="3944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549000" y="650880"/>
            <a:ext cx="9069120" cy="17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Lista kreiranih thing-ova</a:t>
            </a:r>
            <a:endParaRPr lang="en-US" sz="5900" b="0" strike="noStrike" spc="-1">
              <a:latin typeface="Arial"/>
            </a:endParaRPr>
          </a:p>
        </p:txBody>
      </p:sp>
      <p:pic>
        <p:nvPicPr>
          <p:cNvPr id="191" name="Picture 118"/>
          <p:cNvPicPr/>
          <p:nvPr/>
        </p:nvPicPr>
        <p:blipFill>
          <a:blip r:embed="rId3"/>
          <a:stretch/>
        </p:blipFill>
        <p:spPr>
          <a:xfrm>
            <a:off x="1641600" y="1920960"/>
            <a:ext cx="7643160" cy="4917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549000" y="650880"/>
            <a:ext cx="9069120" cy="17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Lista kreiranih thing-ova</a:t>
            </a:r>
            <a:endParaRPr lang="en-US" sz="5900" b="0" strike="noStrike" spc="-1">
              <a:latin typeface="Arial"/>
            </a:endParaRPr>
          </a:p>
        </p:txBody>
      </p:sp>
      <p:pic>
        <p:nvPicPr>
          <p:cNvPr id="193" name="Picture 120"/>
          <p:cNvPicPr/>
          <p:nvPr/>
        </p:nvPicPr>
        <p:blipFill>
          <a:blip r:embed="rId3"/>
          <a:stretch/>
        </p:blipFill>
        <p:spPr>
          <a:xfrm>
            <a:off x="1641600" y="1920960"/>
            <a:ext cx="7643160" cy="4917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502920" y="1079280"/>
            <a:ext cx="9069120" cy="172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Kreiranje channel-a</a:t>
            </a:r>
            <a:endParaRPr lang="en-US" sz="5900" b="0" strike="noStrike" spc="-1">
              <a:latin typeface="Arial"/>
            </a:endParaRPr>
          </a:p>
        </p:txBody>
      </p:sp>
      <p:pic>
        <p:nvPicPr>
          <p:cNvPr id="195" name="Picture 122"/>
          <p:cNvPicPr/>
          <p:nvPr/>
        </p:nvPicPr>
        <p:blipFill>
          <a:blip r:embed="rId3"/>
          <a:stretch/>
        </p:blipFill>
        <p:spPr>
          <a:xfrm>
            <a:off x="731880" y="2630520"/>
            <a:ext cx="9069120" cy="1209240"/>
          </a:xfrm>
          <a:prstGeom prst="rect">
            <a:avLst/>
          </a:prstGeom>
          <a:ln>
            <a:noFill/>
          </a:ln>
        </p:spPr>
      </p:pic>
      <p:pic>
        <p:nvPicPr>
          <p:cNvPr id="196" name="Picture 123"/>
          <p:cNvPicPr/>
          <p:nvPr/>
        </p:nvPicPr>
        <p:blipFill>
          <a:blip r:embed="rId4"/>
          <a:srcRect t="68912"/>
          <a:stretch/>
        </p:blipFill>
        <p:spPr>
          <a:xfrm>
            <a:off x="992160" y="4206960"/>
            <a:ext cx="7419600" cy="1604520"/>
          </a:xfrm>
          <a:prstGeom prst="rect">
            <a:avLst/>
          </a:prstGeom>
          <a:ln>
            <a:noFill/>
          </a:ln>
        </p:spPr>
      </p:pic>
      <p:sp>
        <p:nvSpPr>
          <p:cNvPr id="197" name="CustomShape 2"/>
          <p:cNvSpPr/>
          <p:nvPr/>
        </p:nvSpPr>
        <p:spPr>
          <a:xfrm>
            <a:off x="914400" y="4572000"/>
            <a:ext cx="7589520" cy="1188720"/>
          </a:xfrm>
          <a:prstGeom prst="rect">
            <a:avLst/>
          </a:prstGeom>
          <a:solidFill>
            <a:srgbClr val="729FCF">
              <a:alpha val="50000"/>
            </a:srgbClr>
          </a:solidFill>
          <a:ln w="19080">
            <a:solidFill>
              <a:srgbClr val="F04E4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502920" y="301680"/>
            <a:ext cx="907056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Picture 84"/>
          <p:cNvPicPr/>
          <p:nvPr/>
        </p:nvPicPr>
        <p:blipFill>
          <a:blip r:embed="rId3"/>
          <a:stretch/>
        </p:blipFill>
        <p:spPr>
          <a:xfrm>
            <a:off x="797040" y="1768320"/>
            <a:ext cx="84816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02920" y="1079280"/>
            <a:ext cx="9069120" cy="172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Listanje channel-a</a:t>
            </a:r>
            <a:endParaRPr lang="en-US" sz="5900" b="0" strike="noStrike" spc="-1">
              <a:latin typeface="Arial"/>
            </a:endParaRPr>
          </a:p>
        </p:txBody>
      </p:sp>
      <p:pic>
        <p:nvPicPr>
          <p:cNvPr id="199" name="Picture 126"/>
          <p:cNvPicPr/>
          <p:nvPr/>
        </p:nvPicPr>
        <p:blipFill>
          <a:blip r:embed="rId3"/>
          <a:stretch/>
        </p:blipFill>
        <p:spPr>
          <a:xfrm>
            <a:off x="317520" y="2655720"/>
            <a:ext cx="9481680" cy="209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809296" y="525518"/>
            <a:ext cx="8578543" cy="12030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8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Povezivanje</a:t>
            </a:r>
            <a:r>
              <a:rPr lang="en-US" sz="4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800" b="0" strike="noStrike" spc="-1" dirty="0" smtClean="0">
                <a:solidFill>
                  <a:srgbClr val="FFFFFF"/>
                </a:solidFill>
                <a:latin typeface="Arial"/>
                <a:ea typeface="DejaVu Sans"/>
              </a:rPr>
              <a:t>things-a</a:t>
            </a:r>
            <a:r>
              <a:rPr lang="sr-Latn-RS" sz="4800" b="0" strike="noStrike" spc="-1" dirty="0" smtClean="0">
                <a:solidFill>
                  <a:srgbClr val="FFFFFF"/>
                </a:solidFill>
                <a:latin typeface="Arial"/>
                <a:ea typeface="DejaVu Sans"/>
              </a:rPr>
              <a:t> na channel</a:t>
            </a:r>
            <a:endParaRPr lang="en-US" sz="4800" b="0" strike="noStrike" spc="-1" dirty="0">
              <a:latin typeface="Arial"/>
            </a:endParaRPr>
          </a:p>
        </p:txBody>
      </p:sp>
      <p:pic>
        <p:nvPicPr>
          <p:cNvPr id="201" name="Picture 128"/>
          <p:cNvPicPr/>
          <p:nvPr/>
        </p:nvPicPr>
        <p:blipFill>
          <a:blip r:embed="rId3"/>
          <a:stretch/>
        </p:blipFill>
        <p:spPr>
          <a:xfrm>
            <a:off x="589841" y="2103480"/>
            <a:ext cx="8722800" cy="3931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02920" y="1079280"/>
            <a:ext cx="9069120" cy="172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mosquitto_sub</a:t>
            </a:r>
            <a:endParaRPr lang="en-US" sz="5900" b="0" strike="noStrike" spc="-1">
              <a:latin typeface="Arial"/>
            </a:endParaRPr>
          </a:p>
        </p:txBody>
      </p:sp>
      <p:pic>
        <p:nvPicPr>
          <p:cNvPr id="203" name="Picture 130"/>
          <p:cNvPicPr/>
          <p:nvPr/>
        </p:nvPicPr>
        <p:blipFill>
          <a:blip r:embed="rId3"/>
          <a:stretch/>
        </p:blipFill>
        <p:spPr>
          <a:xfrm>
            <a:off x="449280" y="2397240"/>
            <a:ext cx="8694360" cy="4460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503280" y="1079280"/>
            <a:ext cx="9065880" cy="84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mosquitto_pub</a:t>
            </a:r>
            <a:endParaRPr lang="en-US" sz="5900" b="0" strike="noStrike" spc="-1">
              <a:latin typeface="Arial"/>
            </a:endParaRPr>
          </a:p>
        </p:txBody>
      </p:sp>
      <p:pic>
        <p:nvPicPr>
          <p:cNvPr id="205" name="Picture 132"/>
          <p:cNvPicPr/>
          <p:nvPr/>
        </p:nvPicPr>
        <p:blipFill>
          <a:blip r:embed="rId3"/>
          <a:stretch/>
        </p:blipFill>
        <p:spPr>
          <a:xfrm>
            <a:off x="749160" y="2378160"/>
            <a:ext cx="8689680" cy="445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548640" y="470520"/>
            <a:ext cx="9065880" cy="172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sr-Latn-RS" sz="5900" spc="-1" dirty="0">
                <a:solidFill>
                  <a:srgbClr val="FFFFFF"/>
                </a:solidFill>
                <a:latin typeface="Arial"/>
                <a:ea typeface="DejaVu Sans"/>
              </a:rPr>
              <a:t>Č</a:t>
            </a:r>
            <a:r>
              <a:rPr lang="en-US" sz="5900" b="0" strike="noStrike" spc="-1" dirty="0" err="1" smtClean="0">
                <a:solidFill>
                  <a:srgbClr val="FFFFFF"/>
                </a:solidFill>
                <a:latin typeface="Arial"/>
                <a:ea typeface="DejaVu Sans"/>
              </a:rPr>
              <a:t>itanje</a:t>
            </a:r>
            <a:r>
              <a:rPr lang="en-US" sz="5900" b="0" strike="noStrike" spc="-1" dirty="0" smtClean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59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senzora</a:t>
            </a:r>
            <a:r>
              <a:rPr lang="en-US" sz="59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59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simulacijom</a:t>
            </a:r>
            <a:r>
              <a:rPr lang="en-US" sz="59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59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sadrzaja</a:t>
            </a:r>
            <a:r>
              <a:rPr lang="en-US" sz="59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59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fajla</a:t>
            </a:r>
            <a:endParaRPr lang="en-US" sz="5900" b="0" strike="noStrike" spc="-1" dirty="0">
              <a:latin typeface="Arial"/>
            </a:endParaRPr>
          </a:p>
        </p:txBody>
      </p:sp>
      <p:pic>
        <p:nvPicPr>
          <p:cNvPr id="207" name="Picture 134"/>
          <p:cNvPicPr/>
          <p:nvPr/>
        </p:nvPicPr>
        <p:blipFill>
          <a:blip r:embed="rId3"/>
          <a:stretch/>
        </p:blipFill>
        <p:spPr>
          <a:xfrm>
            <a:off x="182880" y="2377440"/>
            <a:ext cx="4571640" cy="2651400"/>
          </a:xfrm>
          <a:prstGeom prst="rect">
            <a:avLst/>
          </a:prstGeom>
          <a:ln>
            <a:noFill/>
          </a:ln>
        </p:spPr>
      </p:pic>
      <p:pic>
        <p:nvPicPr>
          <p:cNvPr id="208" name="Picture 135"/>
          <p:cNvPicPr/>
          <p:nvPr/>
        </p:nvPicPr>
        <p:blipFill>
          <a:blip r:embed="rId4"/>
          <a:stretch/>
        </p:blipFill>
        <p:spPr>
          <a:xfrm>
            <a:off x="4846320" y="2360520"/>
            <a:ext cx="4956120" cy="266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358560" y="406440"/>
            <a:ext cx="9065880" cy="172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Logovi </a:t>
            </a:r>
            <a:endParaRPr lang="en-US" sz="5900" b="0" strike="noStrike" spc="-1">
              <a:latin typeface="Arial"/>
            </a:endParaRPr>
          </a:p>
        </p:txBody>
      </p:sp>
      <p:pic>
        <p:nvPicPr>
          <p:cNvPr id="210" name="Picture 137"/>
          <p:cNvPicPr/>
          <p:nvPr/>
        </p:nvPicPr>
        <p:blipFill>
          <a:blip r:embed="rId3"/>
          <a:stretch/>
        </p:blipFill>
        <p:spPr>
          <a:xfrm>
            <a:off x="1005840" y="2011680"/>
            <a:ext cx="7770960" cy="402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48640" y="274320"/>
            <a:ext cx="9062640" cy="17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Postman-POST</a:t>
            </a:r>
            <a:endParaRPr lang="en-US" sz="5900" b="0" strike="noStrike" spc="-1">
              <a:latin typeface="Arial"/>
            </a:endParaRPr>
          </a:p>
        </p:txBody>
      </p:sp>
      <p:pic>
        <p:nvPicPr>
          <p:cNvPr id="212" name="Picture 139"/>
          <p:cNvPicPr/>
          <p:nvPr/>
        </p:nvPicPr>
        <p:blipFill>
          <a:blip r:embed="rId2"/>
          <a:stretch/>
        </p:blipFill>
        <p:spPr>
          <a:xfrm>
            <a:off x="1303920" y="1538280"/>
            <a:ext cx="7656840" cy="5227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629640" y="290880"/>
            <a:ext cx="9062640" cy="17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Postman-API</a:t>
            </a:r>
            <a:endParaRPr lang="en-US" sz="5900" b="0" strike="noStrike" spc="-1">
              <a:latin typeface="Arial"/>
            </a:endParaRPr>
          </a:p>
        </p:txBody>
      </p:sp>
      <p:pic>
        <p:nvPicPr>
          <p:cNvPr id="214" name="Picture 141"/>
          <p:cNvPicPr/>
          <p:nvPr/>
        </p:nvPicPr>
        <p:blipFill>
          <a:blip r:embed="rId2"/>
          <a:stretch/>
        </p:blipFill>
        <p:spPr>
          <a:xfrm>
            <a:off x="1047240" y="1737360"/>
            <a:ext cx="7364880" cy="5028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502920" y="1079640"/>
            <a:ext cx="9062640" cy="17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Grafana</a:t>
            </a:r>
            <a:endParaRPr lang="en-US" sz="5900" b="0" strike="noStrike" spc="-1">
              <a:latin typeface="Arial"/>
            </a:endParaRPr>
          </a:p>
        </p:txBody>
      </p:sp>
      <p:pic>
        <p:nvPicPr>
          <p:cNvPr id="216" name="Picture 1"/>
          <p:cNvPicPr/>
          <p:nvPr/>
        </p:nvPicPr>
        <p:blipFill>
          <a:blip r:embed="rId2"/>
          <a:srcRect l="3366" t="14009"/>
          <a:stretch/>
        </p:blipFill>
        <p:spPr>
          <a:xfrm>
            <a:off x="544320" y="2302560"/>
            <a:ext cx="8979840" cy="449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02920" y="1079640"/>
            <a:ext cx="9062640" cy="17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Grafana</a:t>
            </a:r>
            <a:endParaRPr lang="en-US" sz="5900" b="0" strike="noStrike" spc="-1">
              <a:latin typeface="Arial"/>
            </a:endParaRPr>
          </a:p>
        </p:txBody>
      </p:sp>
      <p:pic>
        <p:nvPicPr>
          <p:cNvPr id="218" name="Picture 143"/>
          <p:cNvPicPr/>
          <p:nvPr/>
        </p:nvPicPr>
        <p:blipFill>
          <a:blip r:embed="rId2"/>
          <a:stretch/>
        </p:blipFill>
        <p:spPr>
          <a:xfrm>
            <a:off x="1508760" y="2286000"/>
            <a:ext cx="7086240" cy="366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549360" y="274680"/>
            <a:ext cx="9067320" cy="127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O Mainflux-u</a:t>
            </a:r>
            <a:endParaRPr lang="en-US" sz="5900" b="0" strike="noStrike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096920" y="1554120"/>
            <a:ext cx="8411760" cy="164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3000"/>
              </a:lnSpc>
              <a:spcBef>
                <a:spcPts val="1199"/>
              </a:spcBef>
              <a:spcAft>
                <a:spcPts val="998"/>
              </a:spcAft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Mainflux je otvorena, izvorna IoT cloud platforma za razvoj Internet of Things rešenja, IoT aplikacija i inteligentnih proizvoda. Otvorenog je koda i napisana u programskom jeziku  Go.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3000"/>
              </a:lnSpc>
              <a:spcBef>
                <a:spcPts val="1199"/>
              </a:spcBef>
              <a:spcAft>
                <a:spcPts val="998"/>
              </a:spcAft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Prihvata veze korisnika i stvari preko različitih mrežnih protokola (tj. HTTP, MQTT, WebSocket, CoAP) i na taj način čini most između njih. Koristi se kao “midlever” softver IoT za izradu složenih IoT rešenja.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60" name="Picture 87"/>
          <p:cNvPicPr/>
          <p:nvPr/>
        </p:nvPicPr>
        <p:blipFill>
          <a:blip r:embed="rId3"/>
          <a:stretch/>
        </p:blipFill>
        <p:spPr>
          <a:xfrm>
            <a:off x="2468520" y="3546360"/>
            <a:ext cx="5827320" cy="278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02920" y="1079640"/>
            <a:ext cx="9062640" cy="17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Grafana Dashboard</a:t>
            </a:r>
            <a:endParaRPr lang="en-US" sz="5900" b="0" strike="noStrike" spc="-1">
              <a:latin typeface="Arial"/>
            </a:endParaRPr>
          </a:p>
        </p:txBody>
      </p:sp>
      <p:pic>
        <p:nvPicPr>
          <p:cNvPr id="220" name="Picture 145"/>
          <p:cNvPicPr/>
          <p:nvPr/>
        </p:nvPicPr>
        <p:blipFill>
          <a:blip r:embed="rId2"/>
          <a:stretch/>
        </p:blipFill>
        <p:spPr>
          <a:xfrm>
            <a:off x="731520" y="2312280"/>
            <a:ext cx="8438400" cy="436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02920" y="1079640"/>
            <a:ext cx="9062640" cy="17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Grafana -Query</a:t>
            </a:r>
            <a:endParaRPr lang="en-US" sz="5900" b="0" strike="noStrike" spc="-1">
              <a:latin typeface="Arial"/>
            </a:endParaRPr>
          </a:p>
        </p:txBody>
      </p:sp>
      <p:pic>
        <p:nvPicPr>
          <p:cNvPr id="222" name="Picture 147"/>
          <p:cNvPicPr/>
          <p:nvPr/>
        </p:nvPicPr>
        <p:blipFill>
          <a:blip r:embed="rId2"/>
          <a:stretch/>
        </p:blipFill>
        <p:spPr>
          <a:xfrm>
            <a:off x="675720" y="3108960"/>
            <a:ext cx="8833680" cy="207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2920" y="1152360"/>
            <a:ext cx="9062640" cy="512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00" b="0" strike="noStrike" spc="-1">
                <a:solidFill>
                  <a:srgbClr val="FFFFFF"/>
                </a:solidFill>
                <a:latin typeface="Arial"/>
              </a:rPr>
              <a:t>Teksualni fajl</a:t>
            </a:r>
          </a:p>
        </p:txBody>
      </p:sp>
      <p:pic>
        <p:nvPicPr>
          <p:cNvPr id="224" name="Picture 223"/>
          <p:cNvPicPr/>
          <p:nvPr/>
        </p:nvPicPr>
        <p:blipFill>
          <a:blip r:embed="rId2"/>
          <a:stretch/>
        </p:blipFill>
        <p:spPr>
          <a:xfrm>
            <a:off x="548640" y="3291840"/>
            <a:ext cx="8600760" cy="3663360"/>
          </a:xfrm>
          <a:prstGeom prst="rect">
            <a:avLst/>
          </a:prstGeom>
          <a:ln>
            <a:noFill/>
          </a:ln>
        </p:spPr>
      </p:pic>
      <p:sp>
        <p:nvSpPr>
          <p:cNvPr id="225" name="TextShape 2"/>
          <p:cNvSpPr txBox="1"/>
          <p:nvPr/>
        </p:nvSpPr>
        <p:spPr>
          <a:xfrm>
            <a:off x="457200" y="2103120"/>
            <a:ext cx="768096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Za simulaciju senzora iskoristen je tekstualni fajl  sa sajta</a:t>
            </a:r>
            <a:endParaRPr lang="en-US" sz="1800" b="0" strike="noStrike" spc="-1"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 </a:t>
            </a:r>
            <a:r>
              <a:rPr lang="en-US" sz="1800" b="0" strike="noStrike" spc="-1">
                <a:solidFill>
                  <a:srgbClr val="FFFFFF"/>
                </a:solidFill>
                <a:latin typeface="Arial"/>
                <a:hlinkClick r:id="rId3"/>
              </a:rPr>
              <a:t>http://archive.ics.uci.edu/ml/datasets/UbiqLog+(smartphone+lifelogging</a:t>
            </a: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)#, ciji je sadrzaj prikazan na donjoj slici. Za potrebe testiranja izdvoen je parametar “level”.</a:t>
            </a:r>
            <a:endParaRPr lang="en-US" sz="1800" b="0" strike="noStrike" spc="-1">
              <a:latin typeface="Arial"/>
            </a:endParaRPr>
          </a:p>
          <a:p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502920" y="1079640"/>
            <a:ext cx="9062640" cy="1720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Picture 226"/>
          <p:cNvPicPr/>
          <p:nvPr/>
        </p:nvPicPr>
        <p:blipFill>
          <a:blip r:embed="rId2"/>
          <a:stretch/>
        </p:blipFill>
        <p:spPr>
          <a:xfrm>
            <a:off x="2468880" y="4664160"/>
            <a:ext cx="5029200" cy="2468160"/>
          </a:xfrm>
          <a:prstGeom prst="rect">
            <a:avLst/>
          </a:prstGeom>
          <a:ln>
            <a:noFill/>
          </a:ln>
        </p:spPr>
      </p:pic>
      <p:sp>
        <p:nvSpPr>
          <p:cNvPr id="228" name="TextShape 2"/>
          <p:cNvSpPr txBox="1"/>
          <p:nvPr/>
        </p:nvSpPr>
        <p:spPr>
          <a:xfrm>
            <a:off x="731520" y="1358640"/>
            <a:ext cx="8138160" cy="1110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REST aplikacija</a:t>
            </a:r>
            <a:endParaRPr lang="en-US" sz="5900" b="0" strike="noStrike" spc="-1">
              <a:latin typeface="Arial"/>
            </a:endParaRPr>
          </a:p>
        </p:txBody>
      </p:sp>
      <p:sp>
        <p:nvSpPr>
          <p:cNvPr id="229" name="TextShape 3"/>
          <p:cNvSpPr txBox="1"/>
          <p:nvPr/>
        </p:nvSpPr>
        <p:spPr>
          <a:xfrm>
            <a:off x="502920" y="3383280"/>
            <a:ext cx="891540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Radi simulacije senzora uradjena je .Net Core WebAPI aplikacija koja cita podatke iz tekstualnog fajla.</a:t>
            </a:r>
          </a:p>
          <a:p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Aplikaciju pokrecemo naredbom dotnet run iz root direktorijuma aplikacije, kao na donjoj slici: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502920" y="1079640"/>
            <a:ext cx="9062640" cy="84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Picture 230"/>
          <p:cNvPicPr/>
          <p:nvPr/>
        </p:nvPicPr>
        <p:blipFill>
          <a:blip r:embed="rId2"/>
          <a:stretch/>
        </p:blipFill>
        <p:spPr>
          <a:xfrm>
            <a:off x="1097280" y="2834640"/>
            <a:ext cx="8011080" cy="4109760"/>
          </a:xfrm>
          <a:prstGeom prst="rect">
            <a:avLst/>
          </a:prstGeom>
          <a:ln>
            <a:noFill/>
          </a:ln>
        </p:spPr>
      </p:pic>
      <p:sp>
        <p:nvSpPr>
          <p:cNvPr id="232" name="TextShape 2"/>
          <p:cNvSpPr txBox="1"/>
          <p:nvPr/>
        </p:nvSpPr>
        <p:spPr>
          <a:xfrm>
            <a:off x="731520" y="1079640"/>
            <a:ext cx="8138160" cy="1110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REST aplikacija</a:t>
            </a:r>
            <a:endParaRPr lang="en-US" sz="5900" b="0" strike="noStrike" spc="-1">
              <a:latin typeface="Arial"/>
            </a:endParaRPr>
          </a:p>
        </p:txBody>
      </p:sp>
      <p:sp>
        <p:nvSpPr>
          <p:cNvPr id="233" name="TextShape 3"/>
          <p:cNvSpPr txBox="1"/>
          <p:nvPr/>
        </p:nvSpPr>
        <p:spPr>
          <a:xfrm>
            <a:off x="2011680" y="2377440"/>
            <a:ext cx="46216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Rezultat HttpGet requesta u web browseru:</a:t>
            </a:r>
            <a:r>
              <a:rPr lang="en-US" sz="1800" b="0" strike="noStrike" spc="-1">
                <a:latin typeface="Arial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502920" y="1079640"/>
            <a:ext cx="9062640" cy="74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5" name="Picture 234"/>
          <p:cNvPicPr/>
          <p:nvPr/>
        </p:nvPicPr>
        <p:blipFill>
          <a:blip r:embed="rId2"/>
          <a:stretch/>
        </p:blipFill>
        <p:spPr>
          <a:xfrm>
            <a:off x="2255760" y="1919880"/>
            <a:ext cx="5556600" cy="4911480"/>
          </a:xfrm>
          <a:prstGeom prst="rect">
            <a:avLst/>
          </a:prstGeom>
          <a:ln>
            <a:noFill/>
          </a:ln>
        </p:spPr>
      </p:pic>
      <p:sp>
        <p:nvSpPr>
          <p:cNvPr id="236" name="TextShape 2"/>
          <p:cNvSpPr txBox="1"/>
          <p:nvPr/>
        </p:nvSpPr>
        <p:spPr>
          <a:xfrm>
            <a:off x="640080" y="901440"/>
            <a:ext cx="804672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3600" b="0" strike="noStrike" spc="-1">
                <a:solidFill>
                  <a:srgbClr val="FFFFFF"/>
                </a:solidFill>
                <a:latin typeface="Arial"/>
                <a:ea typeface="DejaVu Sans"/>
              </a:rPr>
              <a:t>Rezultat izvrsenja aplikacije, prikazan u Postman-u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447120" y="914400"/>
            <a:ext cx="9062640" cy="1720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Picture 237"/>
          <p:cNvPicPr/>
          <p:nvPr/>
        </p:nvPicPr>
        <p:blipFill>
          <a:blip r:embed="rId2"/>
          <a:stretch/>
        </p:blipFill>
        <p:spPr>
          <a:xfrm rot="21595200">
            <a:off x="187200" y="3572640"/>
            <a:ext cx="9666000" cy="2685960"/>
          </a:xfrm>
          <a:prstGeom prst="rect">
            <a:avLst/>
          </a:prstGeom>
          <a:ln>
            <a:noFill/>
          </a:ln>
        </p:spPr>
      </p:pic>
      <p:sp>
        <p:nvSpPr>
          <p:cNvPr id="239" name="TextShape 2"/>
          <p:cNvSpPr txBox="1"/>
          <p:nvPr/>
        </p:nvSpPr>
        <p:spPr>
          <a:xfrm>
            <a:off x="608760" y="1116720"/>
            <a:ext cx="7634520" cy="883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Slanje message sa REST aplikacije na channel</a:t>
            </a:r>
          </a:p>
          <a:p>
            <a:pPr algn="ctr"/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 preko Http protokola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03280" y="1079280"/>
            <a:ext cx="9065880" cy="172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Koriscena literatura linkovi</a:t>
            </a:r>
            <a:endParaRPr lang="en-US" sz="5900" b="0" strike="noStrike" spc="-1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503280" y="3168720"/>
            <a:ext cx="9065880" cy="366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CustomShape 3"/>
          <p:cNvSpPr/>
          <p:nvPr/>
        </p:nvSpPr>
        <p:spPr>
          <a:xfrm>
            <a:off x="503280" y="3566160"/>
            <a:ext cx="9334080" cy="99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Arial"/>
                <a:ea typeface="Arial"/>
                <a:hlinkClick r:id="rId3"/>
              </a:rPr>
              <a:t>http://archive.ics.uci.edu/ml/datasets/UbiqLog+(smartphone+lifelogging</a:t>
            </a:r>
            <a:r>
              <a:rPr lang="en-US" sz="1800" b="0" u="sng" strike="noStrike" spc="-1">
                <a:solidFill>
                  <a:srgbClr val="0000FF"/>
                </a:solidFill>
                <a:uFillTx/>
                <a:latin typeface="Arial"/>
                <a:ea typeface="Arial"/>
                <a:hlinkClick r:id="rId3"/>
              </a:rPr>
              <a:t>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Arial"/>
                <a:ea typeface="Arial"/>
                <a:hlinkClick r:id="rId4"/>
              </a:rPr>
              <a:t>https://mainflux.readthedocs.io/en/latest</a:t>
            </a:r>
            <a:r>
              <a:rPr lang="en-US" sz="1800" b="0" u="sng" strike="noStrike" spc="-1">
                <a:solidFill>
                  <a:srgbClr val="0000FF"/>
                </a:solidFill>
                <a:uFillTx/>
                <a:latin typeface="Arial"/>
                <a:ea typeface="Arial"/>
                <a:hlinkClick r:id="rId4"/>
              </a:rPr>
              <a:t>/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Arial"/>
                <a:ea typeface="Arial"/>
                <a:hlinkClick r:id="rId5"/>
              </a:rPr>
              <a:t>https://</a:t>
            </a:r>
            <a:r>
              <a:rPr lang="en-US" sz="1800" b="0" u="sng" strike="noStrike" spc="-1">
                <a:solidFill>
                  <a:srgbClr val="0000FF"/>
                </a:solidFill>
                <a:uFillTx/>
                <a:latin typeface="Arial"/>
                <a:ea typeface="Arial"/>
                <a:hlinkClick r:id="rId5"/>
              </a:rPr>
              <a:t>medium.com/mainflux-iot-platform/how-to-connect-raspberry-pi-to-mainflux-fbef303e480c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03280" y="301320"/>
            <a:ext cx="9067320" cy="12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O Mainflux-u</a:t>
            </a:r>
            <a:endParaRPr lang="en-US" sz="59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1189080" y="1663560"/>
            <a:ext cx="8046720" cy="281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5640" indent="-212400"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Karakteristike</a:t>
            </a:r>
            <a:endParaRPr lang="en-US" sz="2200" b="0" strike="noStrike" spc="-1">
              <a:latin typeface="Arial"/>
            </a:endParaRPr>
          </a:p>
          <a:p>
            <a:pPr marL="215640" indent="-212400"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 marL="212400" indent="-2120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     Preklapanje protokola (tj. HTTP, MQTT, WebSocket, CoAP)</a:t>
            </a:r>
            <a:endParaRPr lang="en-US" sz="2200" b="0" strike="noStrike" spc="-1">
              <a:latin typeface="Arial"/>
            </a:endParaRPr>
          </a:p>
          <a:p>
            <a:pPr marL="212400" indent="-212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     Osiguravanje upravljanja uređajima</a:t>
            </a:r>
            <a:endParaRPr lang="en-US" sz="2200" b="0" strike="noStrike" spc="-1">
              <a:latin typeface="Arial"/>
            </a:endParaRPr>
          </a:p>
          <a:p>
            <a:pPr marL="212400" indent="-212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     “Finozrnasta” kontrola pristupa</a:t>
            </a:r>
            <a:endParaRPr lang="en-US" sz="2200" b="0" strike="noStrike" spc="-1">
              <a:latin typeface="Arial"/>
            </a:endParaRPr>
          </a:p>
          <a:p>
            <a:pPr marL="212400" indent="-212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     Podrška za evidentiranje platformi i instrumentiranje</a:t>
            </a:r>
            <a:endParaRPr lang="en-US" sz="2200" b="0" strike="noStrike" spc="-1">
              <a:latin typeface="Arial"/>
            </a:endParaRPr>
          </a:p>
          <a:p>
            <a:pPr marL="212400" indent="-212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     Razmena na principu kontejnera pomoću Dockera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624960" y="377640"/>
            <a:ext cx="9067680" cy="117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Karakteristike</a:t>
            </a:r>
            <a:endParaRPr lang="en-US" sz="5900" b="0" strike="noStrike" spc="-1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457200" y="1554120"/>
            <a:ext cx="9326160" cy="785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199"/>
              </a:spcBef>
              <a:spcAft>
                <a:spcPts val="998"/>
              </a:spcAft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  <a:ea typeface="DejaVu Sans"/>
              </a:rPr>
              <a:t>Servis    			Opis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998"/>
              </a:spcAft>
            </a:pPr>
            <a:r>
              <a:rPr lang="en-US" sz="16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users</a:t>
            </a: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                   Upravlja korisnicima platforme I problemima autorizacije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998"/>
              </a:spcAft>
            </a:pPr>
            <a:r>
              <a:rPr lang="en-US" sz="16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things</a:t>
            </a: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                  Upravlja stvarima (things),  na platformi I politikama pristupa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998"/>
              </a:spcAft>
            </a:pPr>
            <a:r>
              <a:rPr lang="en-US" sz="16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http-adapter</a:t>
            </a: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         Obezbedjuje  HTTP interfejs  za pristup komunikacionim kanalima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998"/>
              </a:spcAft>
            </a:pPr>
            <a:r>
              <a:rPr lang="en-US" sz="16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ws</a:t>
            </a:r>
            <a:r>
              <a:rPr lang="en-US" sz="16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-adapter</a:t>
            </a: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 	Obezbedjuje  WebSocket  interfejs za pristup komunikacionim kanalima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3000"/>
              </a:lnSpc>
              <a:spcBef>
                <a:spcPts val="1199"/>
              </a:spcBef>
              <a:spcAft>
                <a:spcPts val="998"/>
              </a:spcAft>
            </a:pPr>
            <a:r>
              <a:rPr lang="en-US" sz="16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7"/>
              </a:rPr>
              <a:t>mqtt</a:t>
            </a:r>
            <a:r>
              <a:rPr lang="en-US" sz="16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7"/>
              </a:rPr>
              <a:t>-adapter</a:t>
            </a: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 	  Obezbedjuje  MQTT interfejs za pristup komunikacionim kanalima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3000"/>
              </a:lnSpc>
              <a:spcBef>
                <a:spcPts val="1199"/>
              </a:spcBef>
              <a:spcAft>
                <a:spcPts val="998"/>
              </a:spcAft>
            </a:pPr>
            <a:r>
              <a:rPr lang="en-US" sz="16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8"/>
              </a:rPr>
              <a:t>coap</a:t>
            </a:r>
            <a:r>
              <a:rPr lang="en-US" sz="16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8"/>
              </a:rPr>
              <a:t>-adapter</a:t>
            </a: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            Obezbedjuje  CoAP interfejs za pristup komunikacionim kanalima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3000"/>
              </a:lnSpc>
              <a:spcBef>
                <a:spcPts val="1199"/>
              </a:spcBef>
              <a:spcAft>
                <a:spcPts val="998"/>
              </a:spcAft>
            </a:pPr>
            <a:r>
              <a:rPr lang="en-US" sz="16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9"/>
              </a:rPr>
              <a:t>lora</a:t>
            </a:r>
            <a:r>
              <a:rPr lang="en-US" sz="16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9"/>
              </a:rPr>
              <a:t>-adapter</a:t>
            </a: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 	Obezbedjuje  LoRa Server preusmerivac za pristupanje komunikacionim kanalima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3000"/>
              </a:lnSpc>
              <a:spcBef>
                <a:spcPts val="1199"/>
              </a:spcBef>
              <a:spcAft>
                <a:spcPts val="998"/>
              </a:spcAft>
            </a:pPr>
            <a:r>
              <a:rPr lang="en-US" sz="16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10"/>
              </a:rPr>
              <a:t>mainflux</a:t>
            </a:r>
            <a:r>
              <a:rPr lang="en-US" sz="16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10"/>
              </a:rPr>
              <a:t>-cli</a:t>
            </a: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DejaVu Sans"/>
              </a:rPr>
              <a:t> 	Command line interfejs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3000"/>
              </a:lnSpc>
              <a:spcBef>
                <a:spcPts val="1199"/>
              </a:spcBef>
              <a:spcAft>
                <a:spcPts val="998"/>
              </a:spcAft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731880" y="560520"/>
            <a:ext cx="9067320" cy="108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Arhitektura</a:t>
            </a:r>
            <a:endParaRPr lang="en-US" sz="59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503280" y="1736640"/>
            <a:ext cx="9067320" cy="509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7" name="Picture 94"/>
          <p:cNvPicPr/>
          <p:nvPr/>
        </p:nvPicPr>
        <p:blipFill>
          <a:blip r:embed="rId3"/>
          <a:stretch/>
        </p:blipFill>
        <p:spPr>
          <a:xfrm>
            <a:off x="803160" y="1866960"/>
            <a:ext cx="8143560" cy="4076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503280" y="549000"/>
            <a:ext cx="90673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5900" b="0" strike="noStrike" spc="-1">
                <a:solidFill>
                  <a:srgbClr val="FFFFFF"/>
                </a:solidFill>
                <a:latin typeface="Arial"/>
                <a:ea typeface="DejaVu Sans"/>
              </a:rPr>
              <a:t>Model domena</a:t>
            </a:r>
            <a:endParaRPr lang="en-US" sz="5900" b="0" strike="noStrike" spc="-1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03280" y="1871280"/>
            <a:ext cx="9067320" cy="496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8160" rIns="0" bIns="0">
            <a:normAutofit/>
          </a:bodyPr>
          <a:lstStyle/>
          <a:p>
            <a:pPr marL="342720" indent="-337680">
              <a:lnSpc>
                <a:spcPct val="100000"/>
              </a:lnSpc>
              <a:spcBef>
                <a:spcPts val="1885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      Platforma je izgradjena oko 3 glavna entiteta:</a:t>
            </a:r>
            <a:endParaRPr lang="en-US" sz="2000" b="0" strike="noStrike" spc="-1">
              <a:latin typeface="Arial"/>
            </a:endParaRPr>
          </a:p>
          <a:p>
            <a:pPr marL="342720" indent="-337680">
              <a:lnSpc>
                <a:spcPct val="100000"/>
              </a:lnSpc>
              <a:spcBef>
                <a:spcPts val="1885"/>
              </a:spcBef>
            </a:pPr>
            <a:r>
              <a:rPr lang="en-US" sz="2000" b="1" strike="noStrike" spc="-1">
                <a:solidFill>
                  <a:srgbClr val="FAA61A"/>
                </a:solidFill>
                <a:latin typeface="Arial"/>
                <a:ea typeface="DejaVu Sans"/>
              </a:rPr>
              <a:t>USER</a:t>
            </a: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 - predstavlja stvarnog (ljudskog) korisnika sistema. Predstavlja  se putem svoje e-pošte i lozinke, koje koristi kao pristupne  kredencijale platforme kako bi dobio pristupni token. Jednom prijavljen u sistem, korisnik može upravljati svojim resursima (tj. Stvarima i kanalima) na način CRUD i definisati politike kontrole pristupa povezivanjem.</a:t>
            </a:r>
            <a:endParaRPr lang="en-US" sz="2000" b="0" strike="noStrike" spc="-1">
              <a:latin typeface="Arial"/>
            </a:endParaRPr>
          </a:p>
          <a:p>
            <a:pPr marL="342720" indent="-337680">
              <a:lnSpc>
                <a:spcPct val="100000"/>
              </a:lnSpc>
              <a:spcBef>
                <a:spcPts val="1885"/>
              </a:spcBef>
            </a:pPr>
            <a:r>
              <a:rPr lang="en-US" sz="2000" b="1" strike="noStrike" spc="-1">
                <a:solidFill>
                  <a:srgbClr val="FAA61A"/>
                </a:solidFill>
                <a:latin typeface="Arial"/>
                <a:ea typeface="DejaVu Sans"/>
              </a:rPr>
              <a:t>THING</a:t>
            </a: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 - predstavlja uređaje (ili aplikacije) povezane s Mainfluxom koji koriste platformu za razmenu poruka s drugim "stvarima".</a:t>
            </a:r>
            <a:endParaRPr lang="en-US" sz="2000" b="0" strike="noStrike" spc="-1">
              <a:latin typeface="Arial"/>
            </a:endParaRPr>
          </a:p>
          <a:p>
            <a:pPr marL="342720" indent="-337680">
              <a:lnSpc>
                <a:spcPct val="100000"/>
              </a:lnSpc>
              <a:spcBef>
                <a:spcPts val="1885"/>
              </a:spcBef>
            </a:pPr>
            <a:r>
              <a:rPr lang="en-US" sz="2000" b="1" strike="noStrike" spc="-1">
                <a:solidFill>
                  <a:srgbClr val="FAA61A"/>
                </a:solidFill>
                <a:latin typeface="Arial"/>
                <a:ea typeface="DejaVu Sans"/>
              </a:rPr>
              <a:t>CHANNEL</a:t>
            </a:r>
            <a:r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 - predstavlja komunikacioni kanal. Služi kao tema poruke koju mogu konzumirati sve stvari povezane s njom.</a:t>
            </a:r>
            <a:endParaRPr lang="en-US" sz="2000" b="0" strike="noStrike" spc="-1">
              <a:latin typeface="Arial"/>
            </a:endParaRPr>
          </a:p>
          <a:p>
            <a:pPr marL="342720" indent="-337680">
              <a:lnSpc>
                <a:spcPct val="100000"/>
              </a:lnSpc>
              <a:spcBef>
                <a:spcPts val="1885"/>
              </a:spcBef>
            </a:pPr>
            <a:endParaRPr lang="en-US" sz="2000" b="0" strike="noStrike" spc="-1">
              <a:latin typeface="Arial"/>
            </a:endParaRPr>
          </a:p>
          <a:p>
            <a:pPr marL="342720" indent="-337680">
              <a:lnSpc>
                <a:spcPct val="100000"/>
              </a:lnSpc>
              <a:spcBef>
                <a:spcPts val="1885"/>
              </a:spcBef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503280" y="1079280"/>
            <a:ext cx="9065880" cy="172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2"/>
          <p:cNvSpPr/>
          <p:nvPr/>
        </p:nvSpPr>
        <p:spPr>
          <a:xfrm>
            <a:off x="1008992" y="2802960"/>
            <a:ext cx="7693574" cy="28726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8160" rIns="0" bIns="0">
            <a:normAutofit fontScale="47500" lnSpcReduction="20000"/>
          </a:bodyPr>
          <a:lstStyle/>
          <a:p>
            <a:pPr marL="342720" indent="-339480">
              <a:lnSpc>
                <a:spcPct val="100000"/>
              </a:lnSpc>
              <a:spcBef>
                <a:spcPts val="1885"/>
              </a:spcBef>
            </a:pP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Mainflux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koristi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NATS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kao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svoju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okosnicu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za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slanje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poruka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,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zbog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svoje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jednostavnosti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i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dobrih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performansi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.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Njene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subjekte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možemo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tretirati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kao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fizički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prikaz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Mainflux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kanala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,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pri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čemu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je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naziv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predmeta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konstruisan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koristeći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jedinstveni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identifikator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kanala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endParaRPr lang="en-US" sz="4300" b="0" strike="noStrike" spc="-1" dirty="0">
              <a:latin typeface="Arial"/>
            </a:endParaRPr>
          </a:p>
          <a:p>
            <a:pPr marL="342720" indent="-339480">
              <a:lnSpc>
                <a:spcPct val="100000"/>
              </a:lnSpc>
              <a:spcBef>
                <a:spcPts val="1885"/>
              </a:spcBef>
            </a:pPr>
            <a:r>
              <a:rPr lang="en-US" sz="4300" b="0" strike="noStrike" spc="-1" dirty="0" err="1" smtClean="0">
                <a:solidFill>
                  <a:srgbClr val="FFFFFF"/>
                </a:solidFill>
                <a:latin typeface="Arial"/>
                <a:ea typeface="DejaVu Sans"/>
              </a:rPr>
              <a:t>Uop</a:t>
            </a:r>
            <a:r>
              <a:rPr lang="sr-Latn-RS" sz="4300" b="0" strike="noStrike" spc="-1" dirty="0" smtClean="0">
                <a:solidFill>
                  <a:srgbClr val="FFFFFF"/>
                </a:solidFill>
                <a:latin typeface="Arial"/>
                <a:ea typeface="DejaVu Sans"/>
              </a:rPr>
              <a:t>š</a:t>
            </a:r>
            <a:r>
              <a:rPr lang="en-US" sz="4300" b="0" strike="noStrike" spc="-1" dirty="0" err="1" smtClean="0">
                <a:solidFill>
                  <a:srgbClr val="FFFFFF"/>
                </a:solidFill>
                <a:latin typeface="Arial"/>
                <a:ea typeface="DejaVu Sans"/>
              </a:rPr>
              <a:t>teno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,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nema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ograničenog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sadržaja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koji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se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razmenjuje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putem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kanala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. No,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kako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bi se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naknadno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obradile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i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normalizovale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,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poruke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treba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formatirati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pomoću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lang="en-US" sz="43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SenML</a:t>
            </a:r>
            <a:r>
              <a:rPr lang="en-US" sz="43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-a.</a:t>
            </a:r>
            <a:endParaRPr lang="en-US" sz="43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503280" y="1079280"/>
            <a:ext cx="9065880" cy="172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3" name="Picture 100"/>
          <p:cNvPicPr/>
          <p:nvPr/>
        </p:nvPicPr>
        <p:blipFill>
          <a:blip r:embed="rId3"/>
          <a:srcRect t="5847"/>
          <a:stretch/>
        </p:blipFill>
        <p:spPr>
          <a:xfrm>
            <a:off x="365040" y="1535040"/>
            <a:ext cx="9054720" cy="440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4070</TotalTime>
  <Words>587</Words>
  <Application>Microsoft Office PowerPoint</Application>
  <PresentationFormat>Custom</PresentationFormat>
  <Paragraphs>82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Arial</vt:lpstr>
      <vt:lpstr>DejaVu Sans</vt:lpstr>
      <vt:lpstr>Symbol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Blueprint Plans</dc:title>
  <dc:subject/>
  <dc:creator/>
  <dc:description/>
  <cp:lastModifiedBy>Dejan Sindjelic</cp:lastModifiedBy>
  <cp:revision>52</cp:revision>
  <dcterms:created xsi:type="dcterms:W3CDTF">2019-12-04T15:16:31Z</dcterms:created>
  <dcterms:modified xsi:type="dcterms:W3CDTF">2020-02-12T18:24:51Z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32</vt:i4>
  </property>
</Properties>
</file>